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  <p:bold r:id="rId14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E5F"/>
    <a:srgbClr val="E5F6FF"/>
    <a:srgbClr val="F4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5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6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3E5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75BAE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Proyecto APT: Desarrollo de Plataforma Web Interactiva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innovador proyecto para la vidriería de Hernán Rauque Alvarez, liderado por Felipe Rauque, Pablo Boisset y Bruss Angel, estudiantes de Ingeniería en Informática en la sede MAIPÚ.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183" y="584359"/>
            <a:ext cx="7656433" cy="1398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Conclusión: Impacto y Legado del Proyecto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30183" y="2301121"/>
            <a:ext cx="3721894" cy="2277547"/>
          </a:xfrm>
          <a:prstGeom prst="roundRect">
            <a:avLst>
              <a:gd name="adj" fmla="val 13997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6450330" y="2521268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Eficiencia Operativa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50330" y="2998351"/>
            <a:ext cx="3281601" cy="1360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Transformación en la gestión de pedidos, reduciendo errores y tiempos de respuesta.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604" y="2301121"/>
            <a:ext cx="3722013" cy="2277547"/>
          </a:xfrm>
          <a:prstGeom prst="roundRect">
            <a:avLst>
              <a:gd name="adj" fmla="val 13997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10384750" y="2521268"/>
            <a:ext cx="283928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Experiencia del Cliente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4750" y="2998351"/>
            <a:ext cx="3281720" cy="1360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Mayor satisfacción y alcance de mercado gracias a la personalización y cotización instantánea.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0183" y="4791194"/>
            <a:ext cx="7656433" cy="1597462"/>
          </a:xfrm>
          <a:prstGeom prst="roundRect">
            <a:avLst>
              <a:gd name="adj" fmla="val 19956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6450330" y="5011341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Aplicación Práctica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50330" y="5488424"/>
            <a:ext cx="721614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Demostración de las competencias de Ingeniería en Informática en un contexto real y de alto impacto.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30183" y="6627733"/>
            <a:ext cx="7656433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proyecto es un testimonio de cómo la tecnología puede impulsar la innovación y el crecimiento en industrias tradicionales, creando un valor duradero.</a:t>
            </a:r>
            <a:endParaRPr lang="en-US" sz="1650" dirty="0"/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B59457BC-3C21-392E-AD88-07C4CA5D59E0}"/>
              </a:ext>
            </a:extLst>
          </p:cNvPr>
          <p:cNvSpPr/>
          <p:nvPr/>
        </p:nvSpPr>
        <p:spPr>
          <a:xfrm>
            <a:off x="12688584" y="7751444"/>
            <a:ext cx="1818526" cy="440007"/>
          </a:xfrm>
          <a:prstGeom prst="rect">
            <a:avLst/>
          </a:prstGeom>
          <a:solidFill>
            <a:srgbClr val="063E5F"/>
          </a:solidFill>
          <a:ln>
            <a:solidFill>
              <a:srgbClr val="063E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475" y="443508"/>
            <a:ext cx="6824662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Descripción y Objetivos del Proyecto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64475" y="1361003"/>
            <a:ext cx="6554033" cy="1032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Nuestro objetivo es desarrollar una plataforma web robusta que transforme la experiencia de compra en el sector de la vidriería. Permitirá a los usuarios </a:t>
            </a:r>
            <a:r>
              <a:rPr lang="en-US" sz="12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personalizar productos como ventanas y espejos</a:t>
            </a: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 obtener </a:t>
            </a:r>
            <a:r>
              <a:rPr lang="en-US" sz="12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cotizaciones en tiempo real</a:t>
            </a: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optimizando así el proceso de venta.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4475" y="2574846"/>
            <a:ext cx="6554033" cy="1925241"/>
          </a:xfrm>
          <a:prstGeom prst="roundRect">
            <a:avLst>
              <a:gd name="adj" fmla="val 12566"/>
            </a:avLst>
          </a:prstGeom>
          <a:solidFill>
            <a:srgbClr val="D4E9F7"/>
          </a:solidFill>
          <a:ln w="7620">
            <a:solidFill>
              <a:srgbClr val="E5F6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733306" y="2743676"/>
            <a:ext cx="483751" cy="483751"/>
          </a:xfrm>
          <a:prstGeom prst="roundRect">
            <a:avLst>
              <a:gd name="adj" fmla="val 18900396"/>
            </a:avLst>
          </a:prstGeom>
          <a:solidFill>
            <a:srgbClr val="E5F6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99" y="2849523"/>
            <a:ext cx="217646" cy="2720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33306" y="3388638"/>
            <a:ext cx="225111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Catálogo Personalizable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3306" y="3815001"/>
            <a:ext cx="6216372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 y diseña productos a medida: selecciona tamaños, colores y materiales.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64475" y="4661297"/>
            <a:ext cx="6554033" cy="1925241"/>
          </a:xfrm>
          <a:prstGeom prst="roundRect">
            <a:avLst>
              <a:gd name="adj" fmla="val 12566"/>
            </a:avLst>
          </a:prstGeom>
          <a:solidFill>
            <a:srgbClr val="D4E9F7"/>
          </a:solidFill>
          <a:ln w="7620">
            <a:solidFill>
              <a:srgbClr val="E5F6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0" name="Shape 7"/>
          <p:cNvSpPr/>
          <p:nvPr/>
        </p:nvSpPr>
        <p:spPr>
          <a:xfrm>
            <a:off x="733306" y="4830128"/>
            <a:ext cx="483751" cy="483751"/>
          </a:xfrm>
          <a:prstGeom prst="roundRect">
            <a:avLst>
              <a:gd name="adj" fmla="val 18900396"/>
            </a:avLst>
          </a:prstGeom>
          <a:solidFill>
            <a:srgbClr val="E5F6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99" y="4935974"/>
            <a:ext cx="217646" cy="27205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33306" y="5475089"/>
            <a:ext cx="212217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Cotización Dinámica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33306" y="5901452"/>
            <a:ext cx="6216372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 el precio ajustarse al instante según tus elecciones de personalización.</a:t>
            </a:r>
            <a:endParaRPr lang="en-US" sz="12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511" y="1397198"/>
            <a:ext cx="6554033" cy="655403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64475" y="8313896"/>
            <a:ext cx="1350144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plataforma busca modernizar los procesos, facilitando la gestión de pedidos y mejorando la eficiencia operativa.</a:t>
            </a:r>
            <a:endParaRPr lang="en-US" sz="12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A96136-F03F-4AAA-6D9D-B6A6709584AA}"/>
              </a:ext>
            </a:extLst>
          </p:cNvPr>
          <p:cNvSpPr/>
          <p:nvPr/>
        </p:nvSpPr>
        <p:spPr>
          <a:xfrm>
            <a:off x="12688584" y="7951231"/>
            <a:ext cx="1818526" cy="208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4750F9-3FCF-009E-19C9-08A31D4AD8BF}"/>
              </a:ext>
            </a:extLst>
          </p:cNvPr>
          <p:cNvSpPr/>
          <p:nvPr/>
        </p:nvSpPr>
        <p:spPr>
          <a:xfrm>
            <a:off x="14053165" y="7592381"/>
            <a:ext cx="474324" cy="36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393" y="689967"/>
            <a:ext cx="9652040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Áreas de Desempeño y Competencias Clave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66393" y="1815941"/>
            <a:ext cx="6416635" cy="1234559"/>
          </a:xfrm>
          <a:prstGeom prst="roundRect">
            <a:avLst>
              <a:gd name="adj" fmla="val 23134"/>
            </a:avLst>
          </a:prstGeom>
          <a:solidFill>
            <a:srgbClr val="FFFFFF"/>
          </a:solidFill>
          <a:ln w="22860">
            <a:solidFill>
              <a:srgbClr val="2589C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666393" y="1815941"/>
            <a:ext cx="91440" cy="1234559"/>
          </a:xfrm>
          <a:prstGeom prst="roundRect">
            <a:avLst>
              <a:gd name="adj" fmla="val 312336"/>
            </a:avLst>
          </a:prstGeom>
          <a:solidFill>
            <a:srgbClr val="2589C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3"/>
          <p:cNvSpPr/>
          <p:nvPr/>
        </p:nvSpPr>
        <p:spPr>
          <a:xfrm>
            <a:off x="971074" y="2029182"/>
            <a:ext cx="310634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Tecnologías Web Avanzadas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71074" y="2532698"/>
            <a:ext cx="589871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</a:t>
            </a: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front-end y back-end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 frameworks modernos.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66393" y="3240881"/>
            <a:ext cx="6416635" cy="1234559"/>
          </a:xfrm>
          <a:prstGeom prst="roundRect">
            <a:avLst>
              <a:gd name="adj" fmla="val 23134"/>
            </a:avLst>
          </a:prstGeom>
          <a:solidFill>
            <a:srgbClr val="FFFFFF"/>
          </a:solidFill>
          <a:ln w="22860">
            <a:solidFill>
              <a:srgbClr val="2589C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Shape 6"/>
          <p:cNvSpPr/>
          <p:nvPr/>
        </p:nvSpPr>
        <p:spPr>
          <a:xfrm>
            <a:off x="666393" y="3240881"/>
            <a:ext cx="91440" cy="1234559"/>
          </a:xfrm>
          <a:prstGeom prst="roundRect">
            <a:avLst>
              <a:gd name="adj" fmla="val 312336"/>
            </a:avLst>
          </a:prstGeom>
          <a:solidFill>
            <a:srgbClr val="2589C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7"/>
          <p:cNvSpPr/>
          <p:nvPr/>
        </p:nvSpPr>
        <p:spPr>
          <a:xfrm>
            <a:off x="971074" y="3454122"/>
            <a:ext cx="291905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Gestión de Bases de Datos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971074" y="3957638"/>
            <a:ext cx="589871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Modelado y optimización de datos escalables.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66393" y="4665821"/>
            <a:ext cx="6416635" cy="1234559"/>
          </a:xfrm>
          <a:prstGeom prst="roundRect">
            <a:avLst>
              <a:gd name="adj" fmla="val 23134"/>
            </a:avLst>
          </a:prstGeom>
          <a:solidFill>
            <a:srgbClr val="FFFFFF"/>
          </a:solidFill>
          <a:ln w="22860">
            <a:solidFill>
              <a:srgbClr val="2589C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Shape 10"/>
          <p:cNvSpPr/>
          <p:nvPr/>
        </p:nvSpPr>
        <p:spPr>
          <a:xfrm>
            <a:off x="666393" y="4665821"/>
            <a:ext cx="91440" cy="1234559"/>
          </a:xfrm>
          <a:prstGeom prst="roundRect">
            <a:avLst>
              <a:gd name="adj" fmla="val 312336"/>
            </a:avLst>
          </a:prstGeom>
          <a:solidFill>
            <a:srgbClr val="2589C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11"/>
          <p:cNvSpPr/>
          <p:nvPr/>
        </p:nvSpPr>
        <p:spPr>
          <a:xfrm>
            <a:off x="971074" y="4879062"/>
            <a:ext cx="309133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Experiencia de Usuario (UX)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71074" y="5382578"/>
            <a:ext cx="589871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Diseño centrado en el usuario para una interacción intuitiva.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66393" y="6090761"/>
            <a:ext cx="6416635" cy="1234559"/>
          </a:xfrm>
          <a:prstGeom prst="roundRect">
            <a:avLst>
              <a:gd name="adj" fmla="val 23134"/>
            </a:avLst>
          </a:prstGeom>
          <a:solidFill>
            <a:srgbClr val="FFFFFF"/>
          </a:solidFill>
          <a:ln w="22860">
            <a:solidFill>
              <a:srgbClr val="2589C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6" name="Shape 14"/>
          <p:cNvSpPr/>
          <p:nvPr/>
        </p:nvSpPr>
        <p:spPr>
          <a:xfrm>
            <a:off x="666393" y="6090761"/>
            <a:ext cx="91440" cy="1234559"/>
          </a:xfrm>
          <a:prstGeom prst="roundRect">
            <a:avLst>
              <a:gd name="adj" fmla="val 312336"/>
            </a:avLst>
          </a:prstGeom>
          <a:solidFill>
            <a:srgbClr val="2589C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Text 15"/>
          <p:cNvSpPr/>
          <p:nvPr/>
        </p:nvSpPr>
        <p:spPr>
          <a:xfrm>
            <a:off x="971074" y="6304002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Metodología SCRUM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71074" y="6807517"/>
            <a:ext cx="589871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ágil de proyectos en ciclos iterativos (sprints).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54992" y="1773079"/>
            <a:ext cx="6416635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Aplicaremos nuestra experiencia en diversas áreas para crear una solución integral:</a:t>
            </a:r>
            <a:endParaRPr lang="en-US" sz="14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992" y="2596396"/>
            <a:ext cx="475893" cy="475893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268772" y="2709386"/>
            <a:ext cx="269069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Soluciones Informáticas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8268772" y="3212902"/>
            <a:ext cx="570285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y desarrollo de sistemas según requerimientos de negocio.</a:t>
            </a:r>
            <a:endParaRPr lang="en-US" sz="1450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992" y="4202787"/>
            <a:ext cx="475893" cy="475893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8268772" y="4315778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Modelos de Datos</a:t>
            </a:r>
            <a:endParaRPr lang="en-US" sz="1950" dirty="0"/>
          </a:p>
        </p:txBody>
      </p:sp>
      <p:sp>
        <p:nvSpPr>
          <p:cNvPr id="25" name="Text 21"/>
          <p:cNvSpPr/>
          <p:nvPr/>
        </p:nvSpPr>
        <p:spPr>
          <a:xfrm>
            <a:off x="8268772" y="4819293"/>
            <a:ext cx="570285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Implementación de estructuras de datos escalables y eficientes.</a:t>
            </a:r>
            <a:endParaRPr lang="en-US" sz="145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992" y="5809178"/>
            <a:ext cx="475893" cy="475893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8268772" y="5922169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Gestión SCRUM</a:t>
            </a:r>
            <a:endParaRPr lang="en-US" sz="1950" dirty="0"/>
          </a:p>
        </p:txBody>
      </p:sp>
      <p:sp>
        <p:nvSpPr>
          <p:cNvPr id="28" name="Text 23"/>
          <p:cNvSpPr/>
          <p:nvPr/>
        </p:nvSpPr>
        <p:spPr>
          <a:xfrm>
            <a:off x="8268772" y="6425684"/>
            <a:ext cx="570285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Administración de proyectos con ciclos iterativos y adaptativos.</a:t>
            </a:r>
            <a:endParaRPr lang="en-US" sz="14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B1CC0A-95CF-A963-84A9-781BBCB2CA55}"/>
              </a:ext>
            </a:extLst>
          </p:cNvPr>
          <p:cNvSpPr/>
          <p:nvPr/>
        </p:nvSpPr>
        <p:spPr>
          <a:xfrm>
            <a:off x="12688584" y="7582328"/>
            <a:ext cx="1818526" cy="609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16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221950"/>
            <a:ext cx="8828484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Relevancia Estratégica del Proyecto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39140" y="4233386"/>
            <a:ext cx="1315212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proyecto no es solo una necesidad, es una </a:t>
            </a: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oportunidad de transformación digital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la vidriería. Responde a la creciente demanda de personalización y eficiencia en el mercado actual.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9140" y="5146715"/>
            <a:ext cx="4243268" cy="1925122"/>
          </a:xfrm>
          <a:prstGeom prst="roundRect">
            <a:avLst>
              <a:gd name="adj" fmla="val 26328"/>
            </a:avLst>
          </a:prstGeom>
          <a:solidFill>
            <a:srgbClr val="063E5F"/>
          </a:solidFill>
          <a:ln w="7620">
            <a:solidFill>
              <a:srgbClr val="1F5778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957858" y="5365432"/>
            <a:ext cx="295667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Digitalización Necesaria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57858" y="5839420"/>
            <a:ext cx="3805833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Mejoramos la interacción con clientes y optimizamos procesos de venta.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3506" y="5146715"/>
            <a:ext cx="4243268" cy="1925122"/>
          </a:xfrm>
          <a:prstGeom prst="roundRect">
            <a:avLst>
              <a:gd name="adj" fmla="val 26328"/>
            </a:avLst>
          </a:prstGeom>
          <a:solidFill>
            <a:srgbClr val="063E5F"/>
          </a:solidFill>
          <a:ln w="7620">
            <a:solidFill>
              <a:srgbClr val="1F5778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5412224" y="5365432"/>
            <a:ext cx="339554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Impacto Directo en Clientes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12224" y="5839420"/>
            <a:ext cx="3805833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Beneficia a clientes residenciales y comerciales que buscan productos a medida.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47873" y="5146715"/>
            <a:ext cx="4243268" cy="1925122"/>
          </a:xfrm>
          <a:prstGeom prst="roundRect">
            <a:avLst>
              <a:gd name="adj" fmla="val 26328"/>
            </a:avLst>
          </a:prstGeom>
          <a:solidFill>
            <a:srgbClr val="063E5F"/>
          </a:solidFill>
          <a:ln w="7620">
            <a:solidFill>
              <a:srgbClr val="1F5778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9866590" y="536543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Eficiencia Operativa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66590" y="5839420"/>
            <a:ext cx="3805833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Reducimos tiempos de respuesta y facilitamos la gestión integral de pedidos.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39140" y="7309366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 integrar la tecnología, la vidriería podrá ofrecer un servicio más ágil, preciso y competitivo.</a:t>
            </a:r>
            <a:endParaRPr lang="en-US" sz="1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0F9F0F-59E0-0519-3DEE-6839B317403E}"/>
              </a:ext>
            </a:extLst>
          </p:cNvPr>
          <p:cNvSpPr/>
          <p:nvPr/>
        </p:nvSpPr>
        <p:spPr>
          <a:xfrm>
            <a:off x="12688584" y="7582328"/>
            <a:ext cx="1818526" cy="609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221" y="625793"/>
            <a:ext cx="7800499" cy="584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Funcionamiento de la Plataforma Web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22221" y="1566148"/>
            <a:ext cx="1338595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Nuestra plataforma está diseñada para ser intuitiva y funcional, ofreciendo una experiencia completa desde la selección hasta la compra.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22221" y="2050375"/>
            <a:ext cx="4343400" cy="533281"/>
          </a:xfrm>
          <a:prstGeom prst="roundRect">
            <a:avLst>
              <a:gd name="adj" fmla="val 48009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3"/>
          <p:cNvSpPr/>
          <p:nvPr/>
        </p:nvSpPr>
        <p:spPr>
          <a:xfrm>
            <a:off x="2660571" y="2150388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99981" y="2761417"/>
            <a:ext cx="233934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Catálogo Interactivo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99981" y="3160395"/>
            <a:ext cx="3987879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usuarios exploran y </a:t>
            </a: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personalizan productos de vidrio</a:t>
            </a: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 múltiples opciones (formas, acabados, grosores).</a:t>
            </a:r>
            <a:endParaRPr lang="en-US" sz="1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1" y="4213265"/>
            <a:ext cx="3987879" cy="2728436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143381" y="2050375"/>
            <a:ext cx="4343519" cy="533281"/>
          </a:xfrm>
          <a:prstGeom prst="roundRect">
            <a:avLst>
              <a:gd name="adj" fmla="val 48009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7181850" y="2150388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321141" y="2761417"/>
            <a:ext cx="233934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Sistema de Cotización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321141" y="3160395"/>
            <a:ext cx="3987998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precio se </a:t>
            </a: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actualiza en tiempo real</a:t>
            </a: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medida que se seleccionan las especificaciones, brindando transparencia.</a:t>
            </a:r>
            <a:endParaRPr lang="en-US" sz="13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141" y="4213265"/>
            <a:ext cx="3987998" cy="2728555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664660" y="2050375"/>
            <a:ext cx="4343400" cy="533281"/>
          </a:xfrm>
          <a:prstGeom prst="roundRect">
            <a:avLst>
              <a:gd name="adj" fmla="val 48009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5" name="Text 11"/>
          <p:cNvSpPr/>
          <p:nvPr/>
        </p:nvSpPr>
        <p:spPr>
          <a:xfrm>
            <a:off x="11703010" y="2150388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9842421" y="2761417"/>
            <a:ext cx="233934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Gestión de Pedidos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9842421" y="3160395"/>
            <a:ext cx="3987879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Facilitamos el proceso de venta, desde la confirmación hasta el seguimiento de la orden, optimizando la logística.</a:t>
            </a:r>
            <a:endParaRPr lang="en-US" sz="13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421" y="4213265"/>
            <a:ext cx="3987879" cy="272843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22221" y="7319486"/>
            <a:ext cx="1338595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Cada característica está pensada para simplificar la vida del cliente y del negocio.</a:t>
            </a:r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67B445-9B4F-39DE-BFE5-D374EADD85BB}"/>
              </a:ext>
            </a:extLst>
          </p:cNvPr>
          <p:cNvSpPr/>
          <p:nvPr/>
        </p:nvSpPr>
        <p:spPr>
          <a:xfrm>
            <a:off x="12688584" y="7582328"/>
            <a:ext cx="1818526" cy="609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017" y="557093"/>
            <a:ext cx="9975413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Metodología SCRUM: Nuestro Enfoque Ágil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9017" y="1628656"/>
            <a:ext cx="132123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garantizar un desarrollo eficiente y adaptativo, hemos adoptado la metodología SCRUM, que nos permite realizar entregas continuas y responder rápidamente a los cambios.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967865" y="3033474"/>
            <a:ext cx="2731294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Planificación del Sprint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09017" y="3488055"/>
            <a:ext cx="3990142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Definición de objetivos y tareas para dos semanas.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006" y="2504956"/>
            <a:ext cx="4624268" cy="462426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81" y="3303330"/>
            <a:ext cx="303014" cy="3788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1122" y="3033474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Ejecución del Sprint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931122" y="3488055"/>
            <a:ext cx="3990261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y pruebas internas del equipo.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006" y="2504956"/>
            <a:ext cx="4624268" cy="462426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787" y="3696950"/>
            <a:ext cx="303014" cy="3788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1122" y="5497592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Revisión del Sprint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931122" y="5952172"/>
            <a:ext cx="3990261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Presentación al cliente y recolección de feedback.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006" y="2504956"/>
            <a:ext cx="4624268" cy="462426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4166" y="5951756"/>
            <a:ext cx="303014" cy="37885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33468" y="5497592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Retrospectiva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709017" y="5952172"/>
            <a:ext cx="3990142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interno para mejora continua del proceso.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3006" y="2504956"/>
            <a:ext cx="4624268" cy="462426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361" y="5558135"/>
            <a:ext cx="303014" cy="37885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09017" y="7357110"/>
            <a:ext cx="132123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</a:t>
            </a: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iteración constante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 la </a:t>
            </a: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retroalimentación continua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son pilares que aseguran que el producto final cumpla con las expectativas.</a:t>
            </a:r>
            <a:endParaRPr lang="en-US" sz="15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F6E8EC-47A2-9CF2-A346-4FE9DEB57AC3}"/>
              </a:ext>
            </a:extLst>
          </p:cNvPr>
          <p:cNvSpPr/>
          <p:nvPr/>
        </p:nvSpPr>
        <p:spPr>
          <a:xfrm>
            <a:off x="12688584" y="7685070"/>
            <a:ext cx="1818526" cy="506382"/>
          </a:xfrm>
          <a:prstGeom prst="rect">
            <a:avLst/>
          </a:prstGeom>
          <a:solidFill>
            <a:srgbClr val="F4FBFF"/>
          </a:solidFill>
          <a:ln>
            <a:solidFill>
              <a:srgbClr val="F4F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47114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Planificación y Cronograma Detallado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870704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Nuestro proyecto se estructura en fases claras, con objetivos específicos para cada sprint, garantizando un avance progresivo y controlado.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379095" y="1165860"/>
            <a:ext cx="5191125" cy="3380740"/>
          </a:xfrm>
          <a:prstGeom prst="roundRect">
            <a:avLst>
              <a:gd name="adj" fmla="val 3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2258972" y="1280636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Sprint 1: Concepción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94943" y="1524714"/>
            <a:ext cx="4953357" cy="21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Planificación estratégica y diseño inicial del catálogo interactivo.</a:t>
            </a:r>
            <a:endParaRPr lang="en-US" sz="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617" y="1874090"/>
            <a:ext cx="3386018" cy="231671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3110031" y="4784248"/>
            <a:ext cx="6106239" cy="3445351"/>
          </a:xfrm>
          <a:prstGeom prst="roundRect">
            <a:avLst>
              <a:gd name="adj" fmla="val 3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4" name="Text 9"/>
          <p:cNvSpPr/>
          <p:nvPr/>
        </p:nvSpPr>
        <p:spPr>
          <a:xfrm>
            <a:off x="5631477" y="4946153"/>
            <a:ext cx="168366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Sprint 2-3: Desarrollo Core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3154976" y="5286175"/>
            <a:ext cx="6636663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Implementación del sistema de cotización y primeras pruebas funcionales.</a:t>
            </a:r>
            <a:endParaRPr lang="en-US" sz="8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939" y="5533008"/>
            <a:ext cx="3746421" cy="2563302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7382828" y="1165861"/>
            <a:ext cx="5191125" cy="3380740"/>
          </a:xfrm>
          <a:prstGeom prst="roundRect">
            <a:avLst>
              <a:gd name="adj" fmla="val 3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0" name="Text 13"/>
          <p:cNvSpPr/>
          <p:nvPr/>
        </p:nvSpPr>
        <p:spPr>
          <a:xfrm>
            <a:off x="9216271" y="1320243"/>
            <a:ext cx="152423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Sprint Final: Integración</a:t>
            </a:r>
            <a:endParaRPr lang="en-US" sz="1100" dirty="0"/>
          </a:p>
        </p:txBody>
      </p:sp>
      <p:sp>
        <p:nvSpPr>
          <p:cNvPr id="21" name="Text 14"/>
          <p:cNvSpPr/>
          <p:nvPr/>
        </p:nvSpPr>
        <p:spPr>
          <a:xfrm>
            <a:off x="7498675" y="1524714"/>
            <a:ext cx="4960025" cy="23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Ensamblaje, pruebas finales, despliegue y validación con el cliente.</a:t>
            </a:r>
            <a:endParaRPr lang="en-US" sz="8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454" y="1874090"/>
            <a:ext cx="3680646" cy="25183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18BBC6A-30F6-D9D0-4258-597B08A5C3A2}"/>
              </a:ext>
            </a:extLst>
          </p:cNvPr>
          <p:cNvSpPr/>
          <p:nvPr/>
        </p:nvSpPr>
        <p:spPr>
          <a:xfrm>
            <a:off x="12688584" y="7582328"/>
            <a:ext cx="1818526" cy="609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870" y="527923"/>
            <a:ext cx="11868269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Competencias Individuales y Colaboración del Equipo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671870" y="1543169"/>
            <a:ext cx="1328666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Cada miembro del equipo aporta habilidades especializadas, creando una sinergia que impulsa el éxito del proyecto.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0" y="2066211"/>
            <a:ext cx="4300895" cy="51693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798" y="2258139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Pablo Boisset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63798" y="2689027"/>
            <a:ext cx="3917037" cy="1228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Backend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Gestión de la lógica del servidor y optimización de bases de datos para un rendimiento excepcional.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133255"/>
            <a:ext cx="3917037" cy="2679978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93" y="2066211"/>
            <a:ext cx="4300895" cy="51693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6622" y="2258139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Felipe Rauque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5356622" y="2689027"/>
            <a:ext cx="3917037" cy="1228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Frontend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Creación de interfaces de usuario intuitivas y atractivas, garantizando una excelente experiencia UX.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622" y="4133255"/>
            <a:ext cx="3917037" cy="2679978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517" y="2066211"/>
            <a:ext cx="4300895" cy="516933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849445" y="2258139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Bruss Angel</a:t>
            </a:r>
            <a:endParaRPr lang="en-US" sz="1950" dirty="0"/>
          </a:p>
        </p:txBody>
      </p:sp>
      <p:sp>
        <p:nvSpPr>
          <p:cNvPr id="14" name="Text 7"/>
          <p:cNvSpPr/>
          <p:nvPr/>
        </p:nvSpPr>
        <p:spPr>
          <a:xfrm>
            <a:off x="9849445" y="2689027"/>
            <a:ext cx="3917037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SCRUM y QA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Liderazgo en la metodología ágil, asegurando la calidad y documentación del proyecto.</a:t>
            </a:r>
            <a:endParaRPr lang="en-US" sz="15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445" y="3826193"/>
            <a:ext cx="3917037" cy="267997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71870" y="7451527"/>
            <a:ext cx="1328666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Nuestro </a:t>
            </a: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enfoque colaborativo</a:t>
            </a: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garantiza que cada fase del proyecto se desarrolle con la máxima calidad y eficiencia.</a:t>
            </a:r>
            <a:endParaRPr lang="en-US" sz="1500" dirty="0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80B8D8F0-479A-5AD1-BA50-23E644055DE3}"/>
              </a:ext>
            </a:extLst>
          </p:cNvPr>
          <p:cNvSpPr/>
          <p:nvPr/>
        </p:nvSpPr>
        <p:spPr>
          <a:xfrm>
            <a:off x="12688584" y="7582328"/>
            <a:ext cx="1818526" cy="609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624" y="480536"/>
            <a:ext cx="7456527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Factibilidad y Viabilidad del Proyecto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11624" y="1474708"/>
            <a:ext cx="7873722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viabilidad de nuestro proyecto se fundamenta en una planificación sólida y el aprovechamiento óptimo de los recursos disponibles, asegurando su culminación exitosa dentro del marco temporal.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1624" y="2772013"/>
            <a:ext cx="3849529" cy="2214563"/>
          </a:xfrm>
          <a:prstGeom prst="roundRect">
            <a:avLst>
              <a:gd name="adj" fmla="val 4955"/>
            </a:avLst>
          </a:prstGeom>
          <a:solidFill>
            <a:srgbClr val="E5F6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4" y="2749153"/>
            <a:ext cx="3849529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272" y="2509957"/>
            <a:ext cx="524232" cy="5242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31554" y="2641044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809149" y="3208853"/>
            <a:ext cx="2299454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Duración Adaptada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809149" y="3670816"/>
            <a:ext cx="3454479" cy="1118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proyecto está diseñado para ajustarse perfectamente al semestre académico mediante la distribución de tareas en sprints controlados.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4635818" y="2772013"/>
            <a:ext cx="3849529" cy="2214563"/>
          </a:xfrm>
          <a:prstGeom prst="roundRect">
            <a:avLst>
              <a:gd name="adj" fmla="val 4955"/>
            </a:avLst>
          </a:prstGeom>
          <a:solidFill>
            <a:srgbClr val="E5F6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818" y="2749153"/>
            <a:ext cx="3849529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466" y="2509957"/>
            <a:ext cx="524232" cy="5242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455747" y="2641044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4833342" y="3208853"/>
            <a:ext cx="2299454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Recursos Estándar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4833342" y="3670816"/>
            <a:ext cx="3454479" cy="1118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Utilizamos herramientas de desarrollo web ampliamente probadas: HTML, CSS, JavaScript y frameworks actuales, maximizando la eficiencia.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611624" y="5423297"/>
            <a:ext cx="7873722" cy="1655445"/>
          </a:xfrm>
          <a:prstGeom prst="roundRect">
            <a:avLst>
              <a:gd name="adj" fmla="val 6628"/>
            </a:avLst>
          </a:prstGeom>
          <a:solidFill>
            <a:srgbClr val="E5F6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24" y="5400437"/>
            <a:ext cx="7873722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10" y="5161240"/>
            <a:ext cx="524232" cy="52423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443591" y="5292328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809149" y="5860137"/>
            <a:ext cx="237494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Factores Clave de Éxito</a:t>
            </a:r>
            <a:endParaRPr lang="en-US" sz="1800" dirty="0"/>
          </a:p>
        </p:txBody>
      </p:sp>
      <p:sp>
        <p:nvSpPr>
          <p:cNvPr id="21" name="Text 13"/>
          <p:cNvSpPr/>
          <p:nvPr/>
        </p:nvSpPr>
        <p:spPr>
          <a:xfrm>
            <a:off x="809149" y="6322100"/>
            <a:ext cx="747867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Nuestra experiencia en desarrollo web, la aplicación de SCRUM y la colaboración continua con el cliente son pilares fundamentales.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210" y="1513999"/>
            <a:ext cx="5107067" cy="5107067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11624" y="7471886"/>
            <a:ext cx="1340715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Estamos comprometidos a entregar una solución de alto valor, práctica y funcional, que demuestre la aplicabilidad de nuestras competencias.</a:t>
            </a:r>
            <a:endParaRPr lang="en-US" sz="1350" dirty="0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226D1140-823D-37BA-DA8F-224CC69D0502}"/>
              </a:ext>
            </a:extLst>
          </p:cNvPr>
          <p:cNvSpPr/>
          <p:nvPr/>
        </p:nvSpPr>
        <p:spPr>
          <a:xfrm>
            <a:off x="12688584" y="7751444"/>
            <a:ext cx="1818526" cy="440007"/>
          </a:xfrm>
          <a:prstGeom prst="rect">
            <a:avLst/>
          </a:prstGeom>
          <a:solidFill>
            <a:srgbClr val="E5F6FF"/>
          </a:solidFill>
          <a:ln>
            <a:solidFill>
              <a:srgbClr val="E5F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938</Words>
  <Application>Microsoft Office PowerPoint</Application>
  <PresentationFormat>Personalizado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Barlow Bold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FELIPE . RAUQUE ULLOA</cp:lastModifiedBy>
  <cp:revision>4</cp:revision>
  <dcterms:created xsi:type="dcterms:W3CDTF">2025-09-04T20:38:37Z</dcterms:created>
  <dcterms:modified xsi:type="dcterms:W3CDTF">2025-09-04T20:52:01Z</dcterms:modified>
</cp:coreProperties>
</file>